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71" r:id="rId2"/>
    <p:sldId id="258" r:id="rId3"/>
    <p:sldId id="265" r:id="rId4"/>
    <p:sldId id="274" r:id="rId5"/>
    <p:sldId id="272" r:id="rId6"/>
    <p:sldId id="259" r:id="rId7"/>
    <p:sldId id="260" r:id="rId8"/>
    <p:sldId id="261" r:id="rId9"/>
    <p:sldId id="257" r:id="rId10"/>
    <p:sldId id="256" r:id="rId11"/>
    <p:sldId id="27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3"/>
    <p:restoredTop sz="94590"/>
  </p:normalViewPr>
  <p:slideViewPr>
    <p:cSldViewPr snapToGrid="0" snapToObjects="1">
      <p:cViewPr varScale="1">
        <p:scale>
          <a:sx n="88" d="100"/>
          <a:sy n="88" d="100"/>
        </p:scale>
        <p:origin x="146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4" d="100"/>
          <a:sy n="74" d="100"/>
        </p:scale>
        <p:origin x="326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85D31-19DA-D34B-818D-28F41CD0BA8E}" type="datetimeFigureOut">
              <a:rPr lang="en-US" smtClean="0"/>
              <a:t>9/8/18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1E30B-A76A-4846-93E5-136174478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010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1E30B-A76A-4846-93E5-136174478B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1E30B-A76A-4846-93E5-136174478BD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85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1E30B-A76A-4846-93E5-136174478BD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Class on </a:t>
            </a:r>
            <a:r>
              <a:rPr lang="en-US" b="1" u="sng" dirty="0"/>
              <a:t>Socratic Dialectic</a:t>
            </a:r>
          </a:p>
          <a:p>
            <a:endParaRPr lang="en-US" dirty="0"/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Explain the dialectical processes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Show the ”dialectical chain” and how it works.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For students in to groups of four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Give students a beginning question for a dialectical chain (</a:t>
            </a:r>
            <a:r>
              <a:rPr lang="en-US" dirty="0" err="1"/>
              <a:t>ie</a:t>
            </a:r>
            <a:r>
              <a:rPr lang="en-US" dirty="0"/>
              <a:t>: What is truth?) 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Have them work singly to create a four (?) response “dialectical chain” that comes to a conclusion about the answer to the beginning question.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Students the come together in groups of 4-6 and, together, create a new, well-thought dialectical chain which draws on everybody’s work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Presentation to Class along with defense of their conclusion.</a:t>
            </a:r>
          </a:p>
          <a:p>
            <a:pPr marL="228600" indent="-228600">
              <a:buFont typeface="+mj-lt"/>
              <a:buAutoNum type="arabicPeriod"/>
            </a:pPr>
            <a:endParaRPr lang="en-US" dirty="0"/>
          </a:p>
          <a:p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1E30B-A76A-4846-93E5-136174478BD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51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5FBB-69CA-A14A-9354-1E0740011739}" type="datetimeFigureOut">
              <a:rPr lang="en-US" smtClean="0"/>
              <a:t>9/8/18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D131-A441-DF49-B985-8FB7005B2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98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5FBB-69CA-A14A-9354-1E0740011739}" type="datetimeFigureOut">
              <a:rPr lang="en-US" smtClean="0"/>
              <a:t>9/8/18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D131-A441-DF49-B985-8FB7005B2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78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5FBB-69CA-A14A-9354-1E0740011739}" type="datetimeFigureOut">
              <a:rPr lang="en-US" smtClean="0"/>
              <a:t>9/8/18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D131-A441-DF49-B985-8FB7005B2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4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5FBB-69CA-A14A-9354-1E0740011739}" type="datetimeFigureOut">
              <a:rPr lang="en-US" smtClean="0"/>
              <a:t>9/8/18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D131-A441-DF49-B985-8FB7005B2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77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5FBB-69CA-A14A-9354-1E0740011739}" type="datetimeFigureOut">
              <a:rPr lang="en-US" smtClean="0"/>
              <a:t>9/8/18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D131-A441-DF49-B985-8FB7005B2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98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5FBB-69CA-A14A-9354-1E0740011739}" type="datetimeFigureOut">
              <a:rPr lang="en-US" smtClean="0"/>
              <a:t>9/8/18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D131-A441-DF49-B985-8FB7005B2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01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5FBB-69CA-A14A-9354-1E0740011739}" type="datetimeFigureOut">
              <a:rPr lang="en-US" smtClean="0"/>
              <a:t>9/8/18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D131-A441-DF49-B985-8FB7005B2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07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5FBB-69CA-A14A-9354-1E0740011739}" type="datetimeFigureOut">
              <a:rPr lang="en-US" smtClean="0"/>
              <a:t>9/8/18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D131-A441-DF49-B985-8FB7005B2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03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5FBB-69CA-A14A-9354-1E0740011739}" type="datetimeFigureOut">
              <a:rPr lang="en-US" smtClean="0"/>
              <a:t>9/8/18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D131-A441-DF49-B985-8FB7005B2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90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5FBB-69CA-A14A-9354-1E0740011739}" type="datetimeFigureOut">
              <a:rPr lang="en-US" smtClean="0"/>
              <a:t>9/8/18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D131-A441-DF49-B985-8FB7005B2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42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5FBB-69CA-A14A-9354-1E0740011739}" type="datetimeFigureOut">
              <a:rPr lang="en-US" smtClean="0"/>
              <a:t>9/8/18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D131-A441-DF49-B985-8FB7005B2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12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B5FBB-69CA-A14A-9354-1E0740011739}" type="datetimeFigureOut">
              <a:rPr lang="en-US" smtClean="0"/>
              <a:t>9/8/18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5D131-A441-DF49-B985-8FB7005B2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8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86CAD-040A-0745-B49F-F3B725C1AC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772" y="185511"/>
            <a:ext cx="8995228" cy="1470025"/>
          </a:xfrm>
        </p:spPr>
        <p:txBody>
          <a:bodyPr/>
          <a:lstStyle/>
          <a:p>
            <a:pPr algn="l"/>
            <a:r>
              <a:rPr lang="en-US" dirty="0"/>
              <a:t>Do Now: </a:t>
            </a:r>
            <a:br>
              <a:rPr lang="en-US" dirty="0"/>
            </a:br>
            <a:r>
              <a:rPr lang="en-US" dirty="0"/>
              <a:t>                   What is Philosophy?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6B2710-F8C4-594E-A12A-9F38D9D0A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772" y="2801257"/>
            <a:ext cx="8995228" cy="283754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 Answer the Do Now question in 1 OR 2 SENTENCES. </a:t>
            </a:r>
          </a:p>
          <a:p>
            <a:r>
              <a:rPr lang="en-US" sz="3600" dirty="0">
                <a:solidFill>
                  <a:srgbClr val="002060"/>
                </a:solidFill>
              </a:rPr>
              <a:t>If you really have </a:t>
            </a:r>
            <a:r>
              <a:rPr lang="en-US" sz="3600" b="1" i="1" dirty="0">
                <a:solidFill>
                  <a:srgbClr val="002060"/>
                </a:solidFill>
              </a:rPr>
              <a:t>no idea </a:t>
            </a:r>
            <a:r>
              <a:rPr lang="en-US" sz="3600" dirty="0">
                <a:solidFill>
                  <a:srgbClr val="002060"/>
                </a:solidFill>
              </a:rPr>
              <a:t>then just say that. </a:t>
            </a:r>
          </a:p>
          <a:p>
            <a:r>
              <a:rPr lang="en-US" sz="3600" dirty="0">
                <a:solidFill>
                  <a:srgbClr val="002060"/>
                </a:solidFill>
              </a:rPr>
              <a:t>(5 MIN)</a:t>
            </a:r>
          </a:p>
        </p:txBody>
      </p:sp>
    </p:spTree>
    <p:extLst>
      <p:ext uri="{BB962C8B-B14F-4D97-AF65-F5344CB8AC3E}">
        <p14:creationId xmlns:p14="http://schemas.microsoft.com/office/powerpoint/2010/main" val="1322503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8447" y="0"/>
            <a:ext cx="55355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191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105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27151" y="0"/>
            <a:ext cx="2984749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Philosphy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84477" y="923330"/>
            <a:ext cx="207009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Greek</a:t>
            </a:r>
          </a:p>
        </p:txBody>
      </p:sp>
      <p:sp>
        <p:nvSpPr>
          <p:cNvPr id="5" name="Rectangle 4"/>
          <p:cNvSpPr/>
          <p:nvPr/>
        </p:nvSpPr>
        <p:spPr>
          <a:xfrm>
            <a:off x="1389864" y="1970465"/>
            <a:ext cx="16372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Philo</a:t>
            </a:r>
          </a:p>
        </p:txBody>
      </p:sp>
      <p:sp>
        <p:nvSpPr>
          <p:cNvPr id="6" name="Rectangle 5"/>
          <p:cNvSpPr/>
          <p:nvPr/>
        </p:nvSpPr>
        <p:spPr>
          <a:xfrm>
            <a:off x="1334072" y="2893795"/>
            <a:ext cx="16930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LOVE</a:t>
            </a:r>
          </a:p>
        </p:txBody>
      </p:sp>
      <p:sp>
        <p:nvSpPr>
          <p:cNvPr id="7" name="Rectangle 6"/>
          <p:cNvSpPr/>
          <p:nvPr/>
        </p:nvSpPr>
        <p:spPr>
          <a:xfrm>
            <a:off x="4959240" y="2855596"/>
            <a:ext cx="39616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KNOWLEDGE</a:t>
            </a:r>
          </a:p>
        </p:txBody>
      </p:sp>
      <p:sp>
        <p:nvSpPr>
          <p:cNvPr id="8" name="Rectangle 7"/>
          <p:cNvSpPr/>
          <p:nvPr/>
        </p:nvSpPr>
        <p:spPr>
          <a:xfrm>
            <a:off x="6011900" y="1932266"/>
            <a:ext cx="21394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Sophia</a:t>
            </a:r>
          </a:p>
        </p:txBody>
      </p:sp>
      <p:sp>
        <p:nvSpPr>
          <p:cNvPr id="9" name="Rectangle 8"/>
          <p:cNvSpPr/>
          <p:nvPr/>
        </p:nvSpPr>
        <p:spPr>
          <a:xfrm>
            <a:off x="3732131" y="2893795"/>
            <a:ext cx="7873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075107"/>
            <a:ext cx="91440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Do Now:  Give your best answer to the question below</a:t>
            </a:r>
            <a:r>
              <a:rPr lang="en-US" sz="3600" dirty="0">
                <a:solidFill>
                  <a:srgbClr val="002060"/>
                </a:solidFill>
              </a:rPr>
              <a:t> in 1 OR 2 SENTENCES. 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1552296" y="5439837"/>
            <a:ext cx="7591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What is “knowledge”?</a:t>
            </a:r>
          </a:p>
        </p:txBody>
      </p:sp>
    </p:spTree>
    <p:extLst>
      <p:ext uri="{BB962C8B-B14F-4D97-AF65-F5344CB8AC3E}">
        <p14:creationId xmlns:p14="http://schemas.microsoft.com/office/powerpoint/2010/main" val="180861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5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Knowledge</a:t>
            </a:r>
            <a:r>
              <a:rPr lang="en-US" dirty="0"/>
              <a:t> is the </a:t>
            </a:r>
            <a:r>
              <a:rPr lang="en-US" b="1" dirty="0"/>
              <a:t>awareness</a:t>
            </a:r>
            <a:r>
              <a:rPr lang="en-US" dirty="0"/>
              <a:t> and </a:t>
            </a:r>
            <a:r>
              <a:rPr lang="en-US" b="1" dirty="0"/>
              <a:t>understanding</a:t>
            </a:r>
            <a:r>
              <a:rPr lang="en-US" dirty="0"/>
              <a:t> of particular aspects of </a:t>
            </a:r>
            <a:r>
              <a:rPr lang="en-US" b="1" dirty="0"/>
              <a:t>reality</a:t>
            </a:r>
            <a:r>
              <a:rPr lang="en-US" dirty="0"/>
              <a:t>. It is the clear, lucid information gained through the process of </a:t>
            </a:r>
            <a:r>
              <a:rPr lang="en-US" b="1" dirty="0"/>
              <a:t>reason applied to reality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89448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20191-0A82-BF4F-A5FD-3FBEFBA8B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009" y="2543638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 ”an </a:t>
            </a:r>
            <a:r>
              <a:rPr lang="en-US" b="1" dirty="0"/>
              <a:t>unexamined life</a:t>
            </a:r>
            <a:r>
              <a:rPr lang="en-US" dirty="0"/>
              <a:t> is </a:t>
            </a:r>
            <a:r>
              <a:rPr lang="en-US" b="1" dirty="0"/>
              <a:t>not worth living”</a:t>
            </a:r>
            <a:br>
              <a:rPr lang="en-US" b="1" dirty="0"/>
            </a:br>
            <a:r>
              <a:rPr lang="en-US" b="1" dirty="0"/>
              <a:t>                                                       Socrates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976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888"/>
            <a:ext cx="8229600" cy="5734112"/>
          </a:xfrm>
        </p:spPr>
        <p:txBody>
          <a:bodyPr/>
          <a:lstStyle/>
          <a:p>
            <a:r>
              <a:rPr lang="en-US" dirty="0"/>
              <a:t>Lived 469 – 399 BCE </a:t>
            </a:r>
          </a:p>
          <a:p>
            <a:r>
              <a:rPr lang="en-US" dirty="0"/>
              <a:t>One of the founders of Western Philosophy</a:t>
            </a:r>
          </a:p>
          <a:p>
            <a:r>
              <a:rPr lang="en-US" dirty="0"/>
              <a:t>No writings or theories </a:t>
            </a:r>
          </a:p>
          <a:p>
            <a:r>
              <a:rPr lang="en-US" dirty="0"/>
              <a:t>Always asks questions about things he finds interesting</a:t>
            </a:r>
          </a:p>
          <a:p>
            <a:r>
              <a:rPr lang="en-US" dirty="0"/>
              <a:t>Socratic Dialectic</a:t>
            </a:r>
          </a:p>
          <a:p>
            <a:r>
              <a:rPr lang="en-US" dirty="0"/>
              <a:t>Executed for corrupting the Athenian youth</a:t>
            </a:r>
          </a:p>
          <a:p>
            <a:r>
              <a:rPr lang="en-US" dirty="0"/>
              <a:t>Plato  - describes him as a irritating insect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627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1D9F8-DFB4-AC4A-A2A6-E1274D42F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SOCRATIC DIALECTIC – A method of discovering the truth.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6FB03-93FB-D341-B494-F5859BD99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Not a debate!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Not persuasion!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do not assume that you have the answer or that your viewpoint is better than somebody else’s.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are in a mutual conversation with somebody to improve your understanding and help another person improve theirs. You work together to arrive at the truth.</a:t>
            </a:r>
          </a:p>
        </p:txBody>
      </p:sp>
    </p:spTree>
    <p:extLst>
      <p:ext uri="{BB962C8B-B14F-4D97-AF65-F5344CB8AC3E}">
        <p14:creationId xmlns:p14="http://schemas.microsoft.com/office/powerpoint/2010/main" val="2158365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1D9F8-DFB4-AC4A-A2A6-E1274D42F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SOCRATIC DIALECTIC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6FB03-93FB-D341-B494-F5859BD99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guide for arriving at the truth</a:t>
            </a:r>
          </a:p>
          <a:p>
            <a:pPr marL="0" indent="0">
              <a:buNone/>
            </a:pPr>
            <a:r>
              <a:rPr lang="en-US" dirty="0"/>
              <a:t>	Intellectual midwifery (maieutic)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395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75D8460-A7F4-AE4A-ABEF-F3069D2325E9}"/>
              </a:ext>
            </a:extLst>
          </p:cNvPr>
          <p:cNvSpPr txBox="1"/>
          <p:nvPr/>
        </p:nvSpPr>
        <p:spPr>
          <a:xfrm>
            <a:off x="3074830" y="871538"/>
            <a:ext cx="2864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SOCRATIC DIALECTIC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B0AF8F-0DD8-454B-99E0-859975774D5B}"/>
              </a:ext>
            </a:extLst>
          </p:cNvPr>
          <p:cNvSpPr txBox="1"/>
          <p:nvPr/>
        </p:nvSpPr>
        <p:spPr>
          <a:xfrm>
            <a:off x="5309849" y="1371644"/>
            <a:ext cx="2868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teacher is </a:t>
            </a:r>
            <a:r>
              <a:rPr lang="en-US" b="1" i="1" dirty="0"/>
              <a:t>just</a:t>
            </a:r>
            <a:r>
              <a:rPr lang="en-US" dirty="0"/>
              <a:t> a guide to arriving at certain truths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0D93EF-8C08-8B4F-8B02-C749E8EF54DB}"/>
              </a:ext>
            </a:extLst>
          </p:cNvPr>
          <p:cNvSpPr txBox="1"/>
          <p:nvPr/>
        </p:nvSpPr>
        <p:spPr>
          <a:xfrm>
            <a:off x="419669" y="1371645"/>
            <a:ext cx="3373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teacher does not try to feed the students knowledge or truth.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A5861B-1250-9545-AE8D-480514DE6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3207" y="1426135"/>
            <a:ext cx="1427783" cy="16317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2BEC92-12DB-2F4C-88F7-C1526DCB3E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811"/>
          <a:stretch/>
        </p:blipFill>
        <p:spPr>
          <a:xfrm>
            <a:off x="134762" y="3695700"/>
            <a:ext cx="1971675" cy="21193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6EEB9E-B718-0843-8812-A029E4E4E1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47" t="5586" r="4522" b="5276"/>
          <a:stretch/>
        </p:blipFill>
        <p:spPr>
          <a:xfrm rot="10800000" flipH="1">
            <a:off x="2106438" y="3325710"/>
            <a:ext cx="2065514" cy="24893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811EF61-AF1D-6947-91D4-1FF719EA1DCD}"/>
              </a:ext>
            </a:extLst>
          </p:cNvPr>
          <p:cNvSpPr txBox="1"/>
          <p:nvPr/>
        </p:nvSpPr>
        <p:spPr>
          <a:xfrm>
            <a:off x="2331013" y="5198878"/>
            <a:ext cx="184093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KNOWLEDGE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42F2C8-B276-9F45-98BE-AB2F5EAA2A45}"/>
              </a:ext>
            </a:extLst>
          </p:cNvPr>
          <p:cNvSpPr txBox="1"/>
          <p:nvPr/>
        </p:nvSpPr>
        <p:spPr>
          <a:xfrm>
            <a:off x="0" y="2876121"/>
            <a:ext cx="2432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students are no longer passive recipients of  knowledge.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D8308F-0FB5-2141-A16A-50F9AB3030E8}"/>
              </a:ext>
            </a:extLst>
          </p:cNvPr>
          <p:cNvSpPr txBox="1"/>
          <p:nvPr/>
        </p:nvSpPr>
        <p:spPr>
          <a:xfrm>
            <a:off x="5309849" y="2809015"/>
            <a:ext cx="2432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students are active agents in the acquisition of knowledge.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A8021-1342-1C4E-8A39-9214AA37C3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9849" y="3843338"/>
            <a:ext cx="2868572" cy="1971675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9417FDE-94B5-564C-8222-7529CC5E533F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4507099" y="3057888"/>
            <a:ext cx="32322" cy="29428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346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583" y="-74041"/>
            <a:ext cx="6861859" cy="696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76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357</Words>
  <Application>Microsoft Macintosh PowerPoint</Application>
  <PresentationFormat>On-screen Show (4:3)</PresentationFormat>
  <Paragraphs>55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Do Now:                     What is Philosophy?</vt:lpstr>
      <vt:lpstr>PowerPoint Presentation</vt:lpstr>
      <vt:lpstr>Knowledge is the awareness and understanding of particular aspects of reality. It is the clear, lucid information gained through the process of reason applied to reality. </vt:lpstr>
      <vt:lpstr> ”an unexamined life is not worth living”                                                        Socrates</vt:lpstr>
      <vt:lpstr>SOCRATES</vt:lpstr>
      <vt:lpstr>SOCRATIC DIALECTIC – A method of discovering the truth.</vt:lpstr>
      <vt:lpstr>SOCRATIC DIALECTIC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</dc:creator>
  <cp:lastModifiedBy>Brent Eric (10X399)</cp:lastModifiedBy>
  <cp:revision>33</cp:revision>
  <dcterms:created xsi:type="dcterms:W3CDTF">2015-09-18T12:57:02Z</dcterms:created>
  <dcterms:modified xsi:type="dcterms:W3CDTF">2018-09-08T17:54:19Z</dcterms:modified>
</cp:coreProperties>
</file>